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0693400" cy="7556500"/>
  <p:notesSz cx="6735763" cy="9866313"/>
  <p:embeddedFontLst>
    <p:embeddedFont>
      <p:font typeface="Arimo" panose="020B0604020202020204" charset="0"/>
      <p:regular r:id="rId3"/>
    </p:embeddedFont>
    <p:embeddedFont>
      <p:font typeface="Arimo Bold" panose="020B0604020202020204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League Spartan" panose="020B0604020202020204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98" d="100"/>
          <a:sy n="98" d="100"/>
        </p:scale>
        <p:origin x="150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02740" y="6968095"/>
            <a:ext cx="12297480" cy="703920"/>
            <a:chOff x="0" y="0"/>
            <a:chExt cx="4407139" cy="25226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07140" cy="252269"/>
            </a:xfrm>
            <a:custGeom>
              <a:avLst/>
              <a:gdLst/>
              <a:ahLst/>
              <a:cxnLst/>
              <a:rect l="l" t="t" r="r" b="b"/>
              <a:pathLst>
                <a:path w="4407140" h="252269">
                  <a:moveTo>
                    <a:pt x="23293" y="0"/>
                  </a:moveTo>
                  <a:lnTo>
                    <a:pt x="4383846" y="0"/>
                  </a:lnTo>
                  <a:cubicBezTo>
                    <a:pt x="4390024" y="0"/>
                    <a:pt x="4395949" y="2454"/>
                    <a:pt x="4400317" y="6823"/>
                  </a:cubicBezTo>
                  <a:cubicBezTo>
                    <a:pt x="4404685" y="11191"/>
                    <a:pt x="4407140" y="17116"/>
                    <a:pt x="4407140" y="23293"/>
                  </a:cubicBezTo>
                  <a:lnTo>
                    <a:pt x="4407140" y="228976"/>
                  </a:lnTo>
                  <a:cubicBezTo>
                    <a:pt x="4407140" y="235154"/>
                    <a:pt x="4404685" y="241078"/>
                    <a:pt x="4400317" y="245447"/>
                  </a:cubicBezTo>
                  <a:cubicBezTo>
                    <a:pt x="4395949" y="249815"/>
                    <a:pt x="4390024" y="252269"/>
                    <a:pt x="4383846" y="252269"/>
                  </a:cubicBezTo>
                  <a:lnTo>
                    <a:pt x="23293" y="252269"/>
                  </a:lnTo>
                  <a:cubicBezTo>
                    <a:pt x="17116" y="252269"/>
                    <a:pt x="11191" y="249815"/>
                    <a:pt x="6823" y="245447"/>
                  </a:cubicBezTo>
                  <a:cubicBezTo>
                    <a:pt x="2454" y="241078"/>
                    <a:pt x="0" y="235154"/>
                    <a:pt x="0" y="228976"/>
                  </a:cubicBezTo>
                  <a:lnTo>
                    <a:pt x="0" y="23293"/>
                  </a:lnTo>
                  <a:cubicBezTo>
                    <a:pt x="0" y="17116"/>
                    <a:pt x="2454" y="11191"/>
                    <a:pt x="6823" y="6823"/>
                  </a:cubicBezTo>
                  <a:cubicBezTo>
                    <a:pt x="11191" y="2454"/>
                    <a:pt x="17116" y="0"/>
                    <a:pt x="23293" y="0"/>
                  </a:cubicBezTo>
                  <a:close/>
                </a:path>
              </a:pathLst>
            </a:custGeom>
            <a:solidFill>
              <a:srgbClr val="99CA3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407139" cy="2808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222868">
            <a:off x="2464476" y="-188660"/>
            <a:ext cx="819667" cy="897036"/>
          </a:xfrm>
          <a:custGeom>
            <a:avLst/>
            <a:gdLst/>
            <a:ahLst/>
            <a:cxnLst/>
            <a:rect l="l" t="t" r="r" b="b"/>
            <a:pathLst>
              <a:path w="819667" h="897036">
                <a:moveTo>
                  <a:pt x="0" y="0"/>
                </a:moveTo>
                <a:lnTo>
                  <a:pt x="819667" y="0"/>
                </a:lnTo>
                <a:lnTo>
                  <a:pt x="819667" y="897037"/>
                </a:lnTo>
                <a:lnTo>
                  <a:pt x="0" y="8970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 rot="-222868">
            <a:off x="2477097" y="-188660"/>
            <a:ext cx="819667" cy="897036"/>
          </a:xfrm>
          <a:custGeom>
            <a:avLst/>
            <a:gdLst/>
            <a:ahLst/>
            <a:cxnLst/>
            <a:rect l="l" t="t" r="r" b="b"/>
            <a:pathLst>
              <a:path w="819667" h="897036">
                <a:moveTo>
                  <a:pt x="0" y="0"/>
                </a:moveTo>
                <a:lnTo>
                  <a:pt x="819667" y="0"/>
                </a:lnTo>
                <a:lnTo>
                  <a:pt x="819667" y="897037"/>
                </a:lnTo>
                <a:lnTo>
                  <a:pt x="0" y="8970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518063" y="0"/>
            <a:ext cx="7240344" cy="1464086"/>
          </a:xfrm>
          <a:custGeom>
            <a:avLst/>
            <a:gdLst/>
            <a:ahLst/>
            <a:cxnLst/>
            <a:rect l="l" t="t" r="r" b="b"/>
            <a:pathLst>
              <a:path w="7240344" h="1464086">
                <a:moveTo>
                  <a:pt x="0" y="0"/>
                </a:moveTo>
                <a:lnTo>
                  <a:pt x="7240344" y="0"/>
                </a:lnTo>
                <a:lnTo>
                  <a:pt x="7240344" y="1464086"/>
                </a:lnTo>
                <a:lnTo>
                  <a:pt x="0" y="146408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0981" t="-11445" r="-13276" b="-42179"/>
            </a:stretch>
          </a:blipFill>
        </p:spPr>
        <p:txBody>
          <a:bodyPr/>
          <a:lstStyle/>
          <a:p>
            <a:endParaRPr lang="en-GB"/>
          </a:p>
        </p:txBody>
      </p:sp>
      <p:graphicFrame>
        <p:nvGraphicFramePr>
          <p:cNvPr id="12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266484"/>
              </p:ext>
            </p:extLst>
          </p:nvPr>
        </p:nvGraphicFramePr>
        <p:xfrm>
          <a:off x="187361" y="1880069"/>
          <a:ext cx="10071720" cy="4955616"/>
        </p:xfrm>
        <a:graphic>
          <a:graphicData uri="http://schemas.openxmlformats.org/drawingml/2006/table">
            <a:tbl>
              <a:tblPr/>
              <a:tblGrid>
                <a:gridCol w="1676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0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0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60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915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38904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8904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8904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8904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TextBox 13"/>
          <p:cNvSpPr txBox="1"/>
          <p:nvPr/>
        </p:nvSpPr>
        <p:spPr>
          <a:xfrm>
            <a:off x="7289040" y="1530761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>
                <a:solidFill>
                  <a:srgbClr val="141944"/>
                </a:solidFill>
                <a:latin typeface="League Spartan"/>
              </a:rPr>
              <a:t>THURSDAY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18063" y="7069637"/>
            <a:ext cx="2076780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MILK, WATER, BREAD AND 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FRESH FRUIT AVAILABLE DAILY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438038" y="7073447"/>
            <a:ext cx="1779641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MENU MAY CHANGE DUE 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TO DELIVERY CHANGES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657121" y="7073447"/>
            <a:ext cx="4732527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IF YOU REQUIRE ANY ADDITIONAL INFORMATION ON ALLERGENS OR SPECIAL DIETS PLEASE CONTACT YOUR SCHOOL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994893" y="7129326"/>
            <a:ext cx="43095" cy="217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Arimo"/>
              </a:rPr>
              <a:t>|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614026" y="7129326"/>
            <a:ext cx="43095" cy="217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Arimo"/>
              </a:rPr>
              <a:t>|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262682" y="1530761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>
                <a:solidFill>
                  <a:srgbClr val="141944"/>
                </a:solidFill>
                <a:latin typeface="League Spartan"/>
              </a:rPr>
              <a:t>MONDAY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895122" y="1530761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>
                <a:solidFill>
                  <a:srgbClr val="141944"/>
                </a:solidFill>
                <a:latin typeface="League Spartan"/>
              </a:rPr>
              <a:t>TUESDAY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550863" y="1530761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>
                <a:solidFill>
                  <a:srgbClr val="141944"/>
                </a:solidFill>
                <a:latin typeface="League Spartan"/>
              </a:rPr>
              <a:t>WEDNESDAY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986309" y="1530761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>
                <a:solidFill>
                  <a:srgbClr val="141944"/>
                </a:solidFill>
                <a:latin typeface="League Spartan"/>
              </a:rPr>
              <a:t>FRIDAY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62437" y="1422166"/>
            <a:ext cx="1090645" cy="422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WEEK BEGINNING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413191" y="5596346"/>
            <a:ext cx="9845892" cy="1299369"/>
            <a:chOff x="0" y="-157957"/>
            <a:chExt cx="13127855" cy="1732498"/>
          </a:xfrm>
        </p:grpSpPr>
        <p:sp>
          <p:nvSpPr>
            <p:cNvPr id="25" name="TextBox 25"/>
            <p:cNvSpPr txBox="1"/>
            <p:nvPr/>
          </p:nvSpPr>
          <p:spPr>
            <a:xfrm>
              <a:off x="1802813" y="-157957"/>
              <a:ext cx="2365844" cy="152341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Beef Bolognaise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Chicken Goujon Wrap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with choice of dip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Sweetcorn / Broccoli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Pasta Spirals / Mashed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Chocolate &amp; Orange Cookie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4132954" y="-106311"/>
              <a:ext cx="2304294" cy="152341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Breaded Fish &amp; Lemon Mayo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Homemade Margherita Pizza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Mushy or Garden Peas / Baked Beans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Potato / Baked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Raspberry Jelly &amp; Two Fruits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6344437" y="-78200"/>
              <a:ext cx="2365844" cy="158256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"/>
                </a:rPr>
                <a:t>Chicken Curry &amp; Naan Bread</a:t>
              </a:r>
            </a:p>
            <a:p>
              <a:pPr algn="ctr"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"/>
                </a:rPr>
                <a:t>Chinese-style Beef &amp; Vegetables</a:t>
              </a:r>
            </a:p>
            <a:p>
              <a:pPr algn="ctr">
                <a:lnSpc>
                  <a:spcPts val="980"/>
                </a:lnSpc>
              </a:pPr>
              <a:endParaRPr lang="en-GB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"/>
                </a:rPr>
                <a:t>Diced Carrots &amp; Green Beans</a:t>
              </a:r>
            </a:p>
            <a:p>
              <a:pPr algn="ctr"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"/>
                </a:rPr>
                <a:t>Noodles / Rice</a:t>
              </a:r>
            </a:p>
            <a:p>
              <a:pPr algn="ctr">
                <a:lnSpc>
                  <a:spcPts val="980"/>
                </a:lnSpc>
              </a:pPr>
              <a:endParaRPr lang="en-GB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"/>
                </a:rPr>
                <a:t>Fruit Sponge &amp; Custard</a:t>
              </a: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8651039" y="-68213"/>
              <a:ext cx="2213792" cy="135242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Roast Chicken, Stuffing &amp; Rich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Or 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Creamy Tomato Pasta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Fresh Vegetables in Season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Mashed Potato / Oven Roast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Pineapple Delight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10814202" y="-119858"/>
              <a:ext cx="2313653" cy="16943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Hot Dog / Veggie Dog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with Tomato Ketchup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Chicken &amp; Summer Veg Pie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Spaghetti Hoops / Corn on the Cob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/ Mashed Potatoes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Ice-Cream &amp; Mandarin Oranges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59972"/>
              <a:ext cx="1993631" cy="10104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 Bold"/>
                </a:rPr>
                <a:t>11 March</a:t>
              </a:r>
            </a:p>
            <a:p>
              <a:pPr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 Bold"/>
                </a:rPr>
                <a:t>8 April</a:t>
              </a:r>
            </a:p>
            <a:p>
              <a:pPr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 Bold"/>
                </a:rPr>
                <a:t>6 May</a:t>
              </a:r>
            </a:p>
            <a:p>
              <a:pPr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 Bold"/>
                </a:rPr>
                <a:t>3 June</a:t>
              </a:r>
            </a:p>
            <a:p>
              <a:pPr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 Bold"/>
                </a:rPr>
                <a:t>26 August</a:t>
              </a:r>
            </a:p>
            <a:p>
              <a:pPr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 Bold"/>
                </a:rPr>
                <a:t>23 September</a:t>
              </a:r>
              <a:endParaRPr lang="en-US" sz="700" dirty="0">
                <a:solidFill>
                  <a:srgbClr val="000000"/>
                </a:solidFill>
                <a:latin typeface="Arimo Bold"/>
              </a:endParaRP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425413" y="1896928"/>
            <a:ext cx="9833668" cy="1176874"/>
            <a:chOff x="0" y="-88416"/>
            <a:chExt cx="13111558" cy="1569164"/>
          </a:xfrm>
        </p:grpSpPr>
        <p:sp>
          <p:nvSpPr>
            <p:cNvPr id="32" name="TextBox 32"/>
            <p:cNvSpPr txBox="1"/>
            <p:nvPr/>
          </p:nvSpPr>
          <p:spPr>
            <a:xfrm>
              <a:off x="1796343" y="3405"/>
              <a:ext cx="2350380" cy="136293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Golden Crumbed Fish Fingers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Freshly Baked Ham &amp; Cheese Panini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Baked Beans &amp; Garden Peas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/ Baked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Homemade Flakemeal Biscuit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4059368" y="-52648"/>
              <a:ext cx="2365845" cy="15234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Beef Ragu Italia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Homemade Margherita Pizza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Sweetcorn / Diced Carrots / Coleslaw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Oven Roasted Potato / Wedges / Rice / Salad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Mandarin Orange Sponge &amp; Custard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6327611" y="-88416"/>
              <a:ext cx="2307133" cy="152340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"/>
                </a:rPr>
                <a:t>Chicken Curry &amp; Naan Bread</a:t>
              </a:r>
            </a:p>
            <a:p>
              <a:pPr algn="ctr"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"/>
                </a:rPr>
                <a:t>Baked Pork Sausages &amp; Gravy</a:t>
              </a:r>
            </a:p>
            <a:p>
              <a:pPr algn="ctr">
                <a:lnSpc>
                  <a:spcPts val="980"/>
                </a:lnSpc>
              </a:pPr>
              <a:endParaRPr lang="en-GB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"/>
                </a:rPr>
                <a:t>Garden Peas / Baton Carrots</a:t>
              </a:r>
            </a:p>
            <a:p>
              <a:pPr algn="ctr"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"/>
                </a:rPr>
                <a:t>Boiled Rice / Mashed Potato</a:t>
              </a:r>
            </a:p>
            <a:p>
              <a:pPr algn="ctr">
                <a:lnSpc>
                  <a:spcPts val="980"/>
                </a:lnSpc>
              </a:pPr>
              <a:endParaRPr lang="en-GB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"/>
                </a:rPr>
                <a:t>Arctic Roll </a:t>
              </a:r>
              <a:r>
                <a:rPr lang="en-GB" sz="700">
                  <a:solidFill>
                    <a:srgbClr val="000000"/>
                  </a:solidFill>
                  <a:latin typeface="Arimo"/>
                </a:rPr>
                <a:t>and Peaches</a:t>
              </a: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8544238" y="-42661"/>
              <a:ext cx="2304295" cy="15234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"/>
                </a:rPr>
                <a:t>Roast Turkey, Stuffing &amp; Gravy</a:t>
              </a:r>
            </a:p>
            <a:p>
              <a:pPr algn="ctr"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"/>
                </a:rPr>
                <a:t>Quorn Dippers</a:t>
              </a:r>
            </a:p>
            <a:p>
              <a:pPr algn="ctr">
                <a:lnSpc>
                  <a:spcPts val="980"/>
                </a:lnSpc>
              </a:pPr>
              <a:endParaRPr lang="en-GB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"/>
                </a:rPr>
                <a:t>Fresh Vegetables in Season</a:t>
              </a:r>
            </a:p>
            <a:p>
              <a:pPr algn="ctr"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"/>
                </a:rPr>
                <a:t>Mashed / Oven Roast Potato</a:t>
              </a:r>
            </a:p>
            <a:p>
              <a:pPr algn="ctr">
                <a:lnSpc>
                  <a:spcPts val="980"/>
                </a:lnSpc>
              </a:pPr>
              <a:endParaRPr lang="en-GB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"/>
                </a:rPr>
                <a:t>Homemade Brownie &amp; Orange Wedge</a:t>
              </a: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11117927" y="-19050"/>
              <a:ext cx="1993631" cy="13524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Chicken Goujons &amp; Sweet Chilli Dip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Roast Mediterranean Vegetable Pasta Bake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Spaghetti Hoops / Corn on the Cob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/ Baby New Potatoes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Fruit Muffin &amp; Apple / Orange Juice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71826"/>
              <a:ext cx="996816" cy="13524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 Bold"/>
                </a:rPr>
                <a:t>19 February</a:t>
              </a:r>
            </a:p>
            <a:p>
              <a:pPr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 Bold"/>
                </a:rPr>
                <a:t>18 March</a:t>
              </a:r>
            </a:p>
            <a:p>
              <a:pPr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 Bold"/>
                </a:rPr>
                <a:t>15 April</a:t>
              </a:r>
            </a:p>
            <a:p>
              <a:pPr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 Bold"/>
                </a:rPr>
                <a:t>13 May</a:t>
              </a:r>
            </a:p>
            <a:p>
              <a:pPr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 Bold"/>
                </a:rPr>
                <a:t>10 June</a:t>
              </a:r>
            </a:p>
            <a:p>
              <a:pPr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 Bold"/>
                </a:rPr>
                <a:t>2 September</a:t>
              </a:r>
            </a:p>
            <a:p>
              <a:pPr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 Bold"/>
                </a:rPr>
                <a:t>30 September</a:t>
              </a:r>
              <a:endParaRPr lang="en-US" sz="700" dirty="0">
                <a:solidFill>
                  <a:srgbClr val="000000"/>
                </a:solidFill>
                <a:latin typeface="Arimo Bold"/>
              </a:endParaRPr>
            </a:p>
            <a:p>
              <a:pPr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 Bold"/>
              </a:endParaRP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425413" y="3116239"/>
            <a:ext cx="9841174" cy="1399037"/>
            <a:chOff x="0" y="-166683"/>
            <a:chExt cx="13121565" cy="1865381"/>
          </a:xfrm>
        </p:grpSpPr>
        <p:sp>
          <p:nvSpPr>
            <p:cNvPr id="39" name="TextBox 39"/>
            <p:cNvSpPr txBox="1"/>
            <p:nvPr/>
          </p:nvSpPr>
          <p:spPr>
            <a:xfrm>
              <a:off x="1993373" y="-166683"/>
              <a:ext cx="2023460" cy="186538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Golden Crumbed Fish Fingers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Creamy Chicken &amp; Broccoli Pasta with Garlic Bread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Sweetcorn &amp; Roasted Peppers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/ Baked Potato / Coleslaw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Ice-Cream, Pears &amp; Chocolate Sauce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4427323" y="-16227"/>
              <a:ext cx="1993631" cy="1555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6226187" y="-110100"/>
              <a:ext cx="2467799" cy="152340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"/>
                </a:rPr>
                <a:t>Chicken Curry &amp; Naan Bread</a:t>
              </a:r>
            </a:p>
            <a:p>
              <a:pPr algn="ctr"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"/>
                </a:rPr>
                <a:t>Beef Meatballs</a:t>
              </a:r>
            </a:p>
            <a:p>
              <a:pPr algn="ctr"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"/>
                </a:rPr>
                <a:t>with Tomato &amp; Basil Sauce</a:t>
              </a:r>
            </a:p>
            <a:p>
              <a:pPr algn="ctr"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"/>
                </a:rPr>
                <a:t>Green Beans / Baton Carrots</a:t>
              </a:r>
            </a:p>
            <a:p>
              <a:pPr algn="ctr"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"/>
                </a:rPr>
                <a:t>Steamed Rice / Pasta Spirals</a:t>
              </a:r>
            </a:p>
            <a:p>
              <a:pPr algn="ctr">
                <a:lnSpc>
                  <a:spcPts val="980"/>
                </a:lnSpc>
              </a:pPr>
              <a:endParaRPr lang="en-GB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"/>
                </a:rPr>
                <a:t>Sticky Date Pudding &amp; Custard</a:t>
              </a: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8575502" y="-73916"/>
              <a:ext cx="2273032" cy="13524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Roast Chicken, Stuffing &amp; Rich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Chicken &amp; Pepper Fajita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Fresh Vegetables in Season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Mashed Potato / Oven Roast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Golden Krispie Square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10807912" y="-30770"/>
              <a:ext cx="2313653" cy="169439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 School “Chippy Day” Chicken Goujons/Sausages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Baked Potato with Tuna &amp; Sweetcorn / Salad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Beans / Mushy Peas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/ Baby New Potatoes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Frozen Fruit Yoghurt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58510"/>
              <a:ext cx="1993631" cy="10104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 Bold"/>
                </a:rPr>
                <a:t>26 February</a:t>
              </a:r>
            </a:p>
            <a:p>
              <a:pPr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 Bold"/>
                </a:rPr>
                <a:t>25 March</a:t>
              </a:r>
            </a:p>
            <a:p>
              <a:pPr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 Bold"/>
                </a:rPr>
                <a:t>22 April</a:t>
              </a:r>
            </a:p>
            <a:p>
              <a:pPr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 Bold"/>
                </a:rPr>
                <a:t>20 May</a:t>
              </a:r>
            </a:p>
            <a:p>
              <a:pPr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 Bold"/>
                </a:rPr>
                <a:t>17 June</a:t>
              </a:r>
            </a:p>
            <a:p>
              <a:pPr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 Bold"/>
                </a:rPr>
                <a:t>9 September</a:t>
              </a:r>
              <a:endParaRPr lang="en-US" sz="700" dirty="0">
                <a:solidFill>
                  <a:srgbClr val="000000"/>
                </a:solidFill>
                <a:latin typeface="Arimo Bold"/>
              </a:endParaRPr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425413" y="4399926"/>
            <a:ext cx="9833669" cy="1196420"/>
            <a:chOff x="0" y="-90866"/>
            <a:chExt cx="13111559" cy="1595224"/>
          </a:xfrm>
        </p:grpSpPr>
        <p:sp>
          <p:nvSpPr>
            <p:cNvPr id="46" name="TextBox 46"/>
            <p:cNvSpPr txBox="1"/>
            <p:nvPr/>
          </p:nvSpPr>
          <p:spPr>
            <a:xfrm>
              <a:off x="1786517" y="-60701"/>
              <a:ext cx="2365845" cy="13524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"/>
                </a:rPr>
                <a:t>Baked Pork Sausages &amp; Gravy</a:t>
              </a:r>
            </a:p>
            <a:p>
              <a:pPr algn="ctr"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"/>
                </a:rPr>
                <a:t>Jerk Chicken &amp; Caribbean Rice with Flatbread</a:t>
              </a:r>
            </a:p>
            <a:p>
              <a:pPr algn="ctr"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"/>
                </a:rPr>
                <a:t>Baked Beans / Garden Peas</a:t>
              </a:r>
            </a:p>
            <a:p>
              <a:pPr algn="ctr"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"/>
                </a:rPr>
                <a:t>Chipped / Baked Potato</a:t>
              </a:r>
            </a:p>
            <a:p>
              <a:pPr algn="ctr">
                <a:lnSpc>
                  <a:spcPts val="980"/>
                </a:lnSpc>
              </a:pPr>
              <a:endParaRPr lang="en-GB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"/>
                </a:rPr>
                <a:t>Ice-Cream &amp; Two Fruits</a:t>
              </a: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4146724" y="-90866"/>
              <a:ext cx="2274229" cy="135242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"/>
                </a:rPr>
                <a:t>Chicken Curry &amp; Naan Bread</a:t>
              </a:r>
            </a:p>
            <a:p>
              <a:pPr algn="ctr"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"/>
                </a:rPr>
                <a:t>BBQ Pulled Pork Pizza Wrap</a:t>
              </a:r>
            </a:p>
            <a:p>
              <a:pPr algn="ctr"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"/>
                </a:rPr>
                <a:t>Sweetcorn / Baton Carrots</a:t>
              </a:r>
            </a:p>
            <a:p>
              <a:pPr algn="ctr"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"/>
                </a:rPr>
                <a:t>Boiled Rice / Oven Roasted Garlic</a:t>
              </a: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"/>
                </a:rPr>
                <a:t>Paprika Wedges</a:t>
              </a:r>
            </a:p>
            <a:p>
              <a:pPr algn="ctr">
                <a:lnSpc>
                  <a:spcPts val="980"/>
                </a:lnSpc>
              </a:pPr>
              <a:endParaRPr lang="en-GB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"/>
                </a:rPr>
                <a:t>Jaffa Cake Pots</a:t>
              </a: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6389688" y="-60701"/>
              <a:ext cx="2304295" cy="15234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Breaded Fish &amp; Lemon Mayo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Beef Lasagne, Garlic Bread &amp; Coleslaw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Garden Peas / Diced Carrots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Mashed / Baby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Fruit Sponge &amp; Custard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8658279" y="-32255"/>
              <a:ext cx="2194436" cy="136562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Roast Gammon, Stuffing &amp;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Roast Butternut Squash, Penne Pasta and Tomato &amp; Pesto Sauce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Fresh Vegetables in Season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Mashed Potato / Oven Roast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Fresh Fruit Salad &amp; Yoghurt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10926871" y="-61171"/>
              <a:ext cx="2184688" cy="156552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"/>
                </a:rPr>
                <a:t>Beef Burger / Bean Burger</a:t>
              </a:r>
            </a:p>
            <a:p>
              <a:pPr algn="ctr"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"/>
                </a:rPr>
                <a:t>in Bap with Onions</a:t>
              </a:r>
            </a:p>
            <a:p>
              <a:pPr algn="ctr"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"/>
                </a:rPr>
                <a:t>Salt &amp; Chilli Chicken</a:t>
              </a:r>
            </a:p>
            <a:p>
              <a:pPr algn="ctr"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"/>
                </a:rPr>
                <a:t>Corn on the Cob / Pasta Salad</a:t>
              </a:r>
            </a:p>
            <a:p>
              <a:pPr algn="ctr"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"/>
                </a:rPr>
                <a:t>Chipped Potato / Steamed Rice</a:t>
              </a:r>
            </a:p>
            <a:p>
              <a:pPr algn="ctr">
                <a:lnSpc>
                  <a:spcPts val="980"/>
                </a:lnSpc>
              </a:pPr>
              <a:endParaRPr lang="en-GB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"/>
                </a:rPr>
                <a:t>Lemon Shortbread &amp; Melon Wedge</a:t>
              </a: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0" y="55736"/>
              <a:ext cx="1993631" cy="13524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 Bold"/>
              </a:endParaRPr>
            </a:p>
            <a:p>
              <a:pPr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 Bold"/>
                </a:rPr>
                <a:t>4 March</a:t>
              </a:r>
            </a:p>
            <a:p>
              <a:pPr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 Bold"/>
                </a:rPr>
                <a:t>1 April</a:t>
              </a:r>
            </a:p>
            <a:p>
              <a:pPr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 Bold"/>
                </a:rPr>
                <a:t>29 April</a:t>
              </a:r>
            </a:p>
            <a:p>
              <a:pPr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 Bold"/>
                </a:rPr>
                <a:t>27 May</a:t>
              </a:r>
            </a:p>
            <a:p>
              <a:pPr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 Bold"/>
                </a:rPr>
                <a:t>24 June</a:t>
              </a:r>
            </a:p>
            <a:p>
              <a:pPr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 Bold"/>
                </a:rPr>
                <a:t>16 September</a:t>
              </a:r>
              <a:endParaRPr lang="en-US" sz="700" dirty="0">
                <a:solidFill>
                  <a:srgbClr val="000000"/>
                </a:solidFill>
                <a:latin typeface="Arimo Bold"/>
              </a:endParaRPr>
            </a:p>
            <a:p>
              <a:pPr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 Bold"/>
              </a:endParaRPr>
            </a:p>
          </p:txBody>
        </p:sp>
      </p:grpSp>
      <p:sp>
        <p:nvSpPr>
          <p:cNvPr id="52" name="Freeform 52"/>
          <p:cNvSpPr/>
          <p:nvPr/>
        </p:nvSpPr>
        <p:spPr>
          <a:xfrm>
            <a:off x="8818643" y="120050"/>
            <a:ext cx="1258311" cy="1258311"/>
          </a:xfrm>
          <a:custGeom>
            <a:avLst/>
            <a:gdLst/>
            <a:ahLst/>
            <a:cxnLst/>
            <a:rect l="l" t="t" r="r" b="b"/>
            <a:pathLst>
              <a:path w="1258311" h="1258311">
                <a:moveTo>
                  <a:pt x="0" y="0"/>
                </a:moveTo>
                <a:lnTo>
                  <a:pt x="1258311" y="0"/>
                </a:lnTo>
                <a:lnTo>
                  <a:pt x="1258311" y="1258311"/>
                </a:lnTo>
                <a:lnTo>
                  <a:pt x="0" y="125831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5E10D4D-A008-A27D-B0CD-567C23FEFFBF}"/>
              </a:ext>
            </a:extLst>
          </p:cNvPr>
          <p:cNvSpPr txBox="1"/>
          <p:nvPr/>
        </p:nvSpPr>
        <p:spPr>
          <a:xfrm>
            <a:off x="3543858" y="3184101"/>
            <a:ext cx="16561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Homemade Cottage Pie</a:t>
            </a:r>
          </a:p>
          <a:p>
            <a:pPr algn="ctr"/>
            <a:r>
              <a:rPr lang="en-GB" sz="800" dirty="0"/>
              <a:t>- Or -</a:t>
            </a:r>
          </a:p>
          <a:p>
            <a:pPr algn="ctr"/>
            <a:r>
              <a:rPr lang="en-GB" sz="800" dirty="0"/>
              <a:t>Homemade Margherita Pizza</a:t>
            </a:r>
          </a:p>
          <a:p>
            <a:pPr algn="ctr"/>
            <a:r>
              <a:rPr lang="en-GB" sz="800" dirty="0"/>
              <a:t>Spring Greens / Butternut Squash</a:t>
            </a:r>
          </a:p>
          <a:p>
            <a:pPr algn="ctr"/>
            <a:r>
              <a:rPr lang="en-GB" sz="800" dirty="0"/>
              <a:t>Oven Baked Potato Wedges / Baked Potato</a:t>
            </a:r>
          </a:p>
          <a:p>
            <a:pPr algn="ctr"/>
            <a:endParaRPr lang="en-GB" sz="800" dirty="0"/>
          </a:p>
          <a:p>
            <a:pPr algn="ctr"/>
            <a:r>
              <a:rPr lang="en-GB" sz="800" dirty="0"/>
              <a:t>Summer Fruit Cheesecake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654</Words>
  <Application>Microsoft Office PowerPoint</Application>
  <PresentationFormat>Custom</PresentationFormat>
  <Paragraphs>194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League Spartan</vt:lpstr>
      <vt:lpstr>Arimo</vt:lpstr>
      <vt:lpstr>Arimo Bold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School Menu - Four Weeks In One Page</dc:title>
  <dc:creator>A MCKEOWN</dc:creator>
  <cp:lastModifiedBy>A MCKEOWN</cp:lastModifiedBy>
  <cp:revision>20</cp:revision>
  <cp:lastPrinted>2024-02-08T15:00:44Z</cp:lastPrinted>
  <dcterms:created xsi:type="dcterms:W3CDTF">2006-08-16T00:00:00Z</dcterms:created>
  <dcterms:modified xsi:type="dcterms:W3CDTF">2024-02-08T15:11:31Z</dcterms:modified>
  <dc:identifier>DAFtH4vaNcA</dc:identifier>
</cp:coreProperties>
</file>