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693400" cy="7562850"/>
  <p:notesSz cx="9775825" cy="66452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500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7200" y="457200"/>
            <a:ext cx="5713463" cy="125596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978836" y="457205"/>
            <a:ext cx="1255962" cy="1255962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463550" y="6630352"/>
            <a:ext cx="9765030" cy="466725"/>
          </a:xfrm>
          <a:custGeom>
            <a:avLst/>
            <a:gdLst/>
            <a:ahLst/>
            <a:cxnLst/>
            <a:rect l="l" t="t" r="r" b="b"/>
            <a:pathLst>
              <a:path w="9765030" h="466725">
                <a:moveTo>
                  <a:pt x="9764903" y="0"/>
                </a:moveTo>
                <a:lnTo>
                  <a:pt x="0" y="0"/>
                </a:lnTo>
                <a:lnTo>
                  <a:pt x="0" y="466102"/>
                </a:lnTo>
                <a:lnTo>
                  <a:pt x="9764903" y="466102"/>
                </a:lnTo>
                <a:lnTo>
                  <a:pt x="9764903" y="0"/>
                </a:lnTo>
                <a:close/>
              </a:path>
            </a:pathLst>
          </a:custGeom>
          <a:solidFill>
            <a:srgbClr val="9ACA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63550" y="6630352"/>
            <a:ext cx="9765030" cy="466725"/>
          </a:xfrm>
          <a:custGeom>
            <a:avLst/>
            <a:gdLst/>
            <a:ahLst/>
            <a:cxnLst/>
            <a:rect l="l" t="t" r="r" b="b"/>
            <a:pathLst>
              <a:path w="9765030" h="466725">
                <a:moveTo>
                  <a:pt x="0" y="466102"/>
                </a:moveTo>
                <a:lnTo>
                  <a:pt x="9764903" y="466102"/>
                </a:lnTo>
                <a:lnTo>
                  <a:pt x="9764903" y="0"/>
                </a:lnTo>
                <a:lnTo>
                  <a:pt x="0" y="0"/>
                </a:lnTo>
                <a:lnTo>
                  <a:pt x="0" y="466102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2974" y="6662954"/>
            <a:ext cx="20110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9750" marR="5080" indent="-540385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MILK,</a:t>
            </a:r>
            <a:r>
              <a:rPr sz="1000" spc="-10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WATER,</a:t>
            </a:r>
            <a:r>
              <a:rPr sz="1000" spc="-10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BREAD</a:t>
            </a:r>
            <a:r>
              <a:rPr sz="1000" spc="-5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&amp;</a:t>
            </a:r>
            <a:r>
              <a:rPr sz="1000" spc="-10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FRESH</a:t>
            </a:r>
            <a:r>
              <a:rPr sz="1000" spc="-5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KTF-Roadbrush"/>
                <a:cs typeface="KTF-Roadbrush"/>
              </a:rPr>
              <a:t>FRUIT</a:t>
            </a:r>
            <a:r>
              <a:rPr sz="1000" spc="500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KTF-Roadbrush"/>
                <a:cs typeface="KTF-Roadbrush"/>
              </a:rPr>
              <a:t>AVAILABLE</a:t>
            </a:r>
            <a:r>
              <a:rPr sz="1000" spc="35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KTF-Roadbrush"/>
                <a:cs typeface="KTF-Roadbrush"/>
              </a:rPr>
              <a:t>DAILY</a:t>
            </a:r>
            <a:endParaRPr sz="1000">
              <a:latin typeface="KTF-Roadbrush"/>
              <a:cs typeface="KTF-Roadbrush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25227" y="6662954"/>
            <a:ext cx="4918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3175" marR="5080" indent="-127381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IF</a:t>
            </a:r>
            <a:r>
              <a:rPr sz="1000" spc="-15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YOU</a:t>
            </a:r>
            <a:r>
              <a:rPr sz="1000" spc="-10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NEED</a:t>
            </a:r>
            <a:r>
              <a:rPr sz="1000" spc="-10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ANY</a:t>
            </a:r>
            <a:r>
              <a:rPr sz="1000" spc="-15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INFORMATION</a:t>
            </a:r>
            <a:r>
              <a:rPr sz="1000" spc="-10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ON</a:t>
            </a:r>
            <a:r>
              <a:rPr sz="1000" spc="-10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ALLERGENS,</a:t>
            </a:r>
            <a:r>
              <a:rPr sz="1000" spc="-10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OR</a:t>
            </a:r>
            <a:r>
              <a:rPr sz="1000" spc="-15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HAVE</a:t>
            </a:r>
            <a:r>
              <a:rPr sz="1000" spc="-10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SPECIAL</a:t>
            </a:r>
            <a:r>
              <a:rPr sz="1000" spc="-10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DIETARY</a:t>
            </a:r>
            <a:r>
              <a:rPr sz="1000" spc="-10" dirty="0">
                <a:solidFill>
                  <a:srgbClr val="FFFFFF"/>
                </a:solidFill>
                <a:latin typeface="KTF-Roadbrush"/>
                <a:cs typeface="KTF-Roadbrush"/>
              </a:rPr>
              <a:t> REQUIREMENTS,</a:t>
            </a:r>
            <a:r>
              <a:rPr sz="1000" spc="500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PLEASE</a:t>
            </a:r>
            <a:r>
              <a:rPr sz="1000" spc="-15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NOTIFY</a:t>
            </a:r>
            <a:r>
              <a:rPr sz="1000" spc="-15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YOUR</a:t>
            </a:r>
            <a:r>
              <a:rPr sz="1000" spc="-15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SCHOOL</a:t>
            </a:r>
            <a:r>
              <a:rPr sz="1000" spc="-10" dirty="0">
                <a:solidFill>
                  <a:srgbClr val="FFFFFF"/>
                </a:solidFill>
                <a:latin typeface="KTF-Roadbrush"/>
                <a:cs typeface="KTF-Roadbrush"/>
              </a:rPr>
              <a:t> ACCORDINGLY</a:t>
            </a:r>
            <a:endParaRPr sz="1000">
              <a:latin typeface="KTF-Roadbrush"/>
              <a:cs typeface="KTF-Roadbrush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3754" y="6662954"/>
            <a:ext cx="15455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8305" marR="5080" indent="-40894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MENU</a:t>
            </a:r>
            <a:r>
              <a:rPr sz="1000" spc="-10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SUBJECT</a:t>
            </a:r>
            <a:r>
              <a:rPr sz="1000" spc="-10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dirty="0">
                <a:solidFill>
                  <a:srgbClr val="FFFFFF"/>
                </a:solidFill>
                <a:latin typeface="KTF-Roadbrush"/>
                <a:cs typeface="KTF-Roadbrush"/>
              </a:rPr>
              <a:t>TO</a:t>
            </a:r>
            <a:r>
              <a:rPr sz="1000" spc="-10" dirty="0">
                <a:solidFill>
                  <a:srgbClr val="FFFFFF"/>
                </a:solidFill>
                <a:latin typeface="KTF-Roadbrush"/>
                <a:cs typeface="KTF-Roadbrush"/>
              </a:rPr>
              <a:t> PRODUCT</a:t>
            </a:r>
            <a:r>
              <a:rPr sz="1000" spc="500" dirty="0">
                <a:solidFill>
                  <a:srgbClr val="FFFFFF"/>
                </a:solidFill>
                <a:latin typeface="KTF-Roadbrush"/>
                <a:cs typeface="KTF-Roadbrush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KTF-Roadbrush"/>
                <a:cs typeface="KTF-Roadbrush"/>
              </a:rPr>
              <a:t>AVAILABLIITY</a:t>
            </a:r>
            <a:endParaRPr sz="1000">
              <a:latin typeface="KTF-Roadbrush"/>
              <a:cs typeface="KTF-Roadbrush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95916"/>
              </p:ext>
            </p:extLst>
          </p:nvPr>
        </p:nvGraphicFramePr>
        <p:xfrm>
          <a:off x="624000" y="1785167"/>
          <a:ext cx="9326880" cy="4787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4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0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0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0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0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KTF-Roadbrush"/>
                          <a:cs typeface="KTF-Roadbrush"/>
                        </a:rPr>
                        <a:t>Week</a:t>
                      </a:r>
                      <a:r>
                        <a:rPr sz="1000" spc="20" dirty="0">
                          <a:solidFill>
                            <a:srgbClr val="231F20"/>
                          </a:solidFill>
                          <a:latin typeface="KTF-Roadbrush"/>
                          <a:cs typeface="KTF-Roadbrush"/>
                        </a:rPr>
                        <a:t>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KTF-Roadbrush"/>
                          <a:cs typeface="KTF-Roadbrush"/>
                        </a:rPr>
                        <a:t>beginning</a:t>
                      </a:r>
                      <a:endParaRPr sz="1000">
                        <a:latin typeface="KTF-Roadbrush"/>
                        <a:cs typeface="KTF-Roadbrush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KTF-Roadbrush"/>
                          <a:cs typeface="KTF-Roadbrush"/>
                        </a:rPr>
                        <a:t>Monday</a:t>
                      </a:r>
                      <a:endParaRPr sz="1000">
                        <a:latin typeface="KTF-Roadbrush"/>
                        <a:cs typeface="KTF-Roadbrush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KTF-Roadbrush"/>
                          <a:cs typeface="KTF-Roadbrush"/>
                        </a:rPr>
                        <a:t>Tuesday</a:t>
                      </a:r>
                      <a:endParaRPr sz="1000">
                        <a:latin typeface="KTF-Roadbrush"/>
                        <a:cs typeface="KTF-Roadbrush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244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KTF-Roadbrush"/>
                          <a:cs typeface="KTF-Roadbrush"/>
                        </a:rPr>
                        <a:t>Wednesday</a:t>
                      </a:r>
                      <a:endParaRPr sz="1000">
                        <a:latin typeface="KTF-Roadbrush"/>
                        <a:cs typeface="KTF-Roadbrush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8159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KTF-Roadbrush"/>
                          <a:cs typeface="KTF-Roadbrush"/>
                        </a:rPr>
                        <a:t>Thursday</a:t>
                      </a:r>
                      <a:endParaRPr sz="1000">
                        <a:latin typeface="KTF-Roadbrush"/>
                        <a:cs typeface="KTF-Roadbrush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KTF-Roadbrush"/>
                          <a:cs typeface="KTF-Roadbrush"/>
                        </a:rPr>
                        <a:t>Friday</a:t>
                      </a:r>
                      <a:endParaRPr sz="1000">
                        <a:latin typeface="KTF-Roadbrush"/>
                        <a:cs typeface="KTF-Roadbrush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9175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17</a:t>
                      </a:r>
                      <a:r>
                        <a:rPr sz="1000" spc="-4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February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17</a:t>
                      </a:r>
                      <a:r>
                        <a:rPr sz="10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March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14</a:t>
                      </a:r>
                      <a:r>
                        <a:rPr sz="10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April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12</a:t>
                      </a:r>
                      <a:r>
                        <a:rPr sz="10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May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1000" spc="-4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June</a:t>
                      </a:r>
                      <a:endParaRPr lang="en-GB" sz="1000" spc="-20" dirty="0">
                        <a:solidFill>
                          <a:srgbClr val="231F2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lang="en-GB" sz="10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 September</a:t>
                      </a: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lang="en-GB" sz="10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29 September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Homemade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Beef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Bolognese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6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Home-Baked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Margherita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Pizza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Coleslaw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83185" marR="75565" indent="199390">
                        <a:lnSpc>
                          <a:spcPct val="2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Green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Beans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Diced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Carrots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Penne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Pasta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Baby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Potatoes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Herbs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Iced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Lemon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Sponge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Finger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Breaded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Whiting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Tartare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Mayo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6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Creamy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Mac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8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‘n’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Cheese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Garlic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Bread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86360" marR="78740" indent="265430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Garden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Peas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Sweetcorn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Chipped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Potatoes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Jacket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885" marR="2152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Forest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Fruits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Flavoured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Jelly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Mandarin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Oranges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4470" marR="19685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Lunch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Bunch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Chicken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Curry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Freshly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Mini Naan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Bread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6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Quorn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Fillet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with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Creamy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Pepper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Sauce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52705" marR="45085" indent="191135">
                        <a:lnSpc>
                          <a:spcPct val="100000"/>
                        </a:lnSpc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Broccoli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6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Roasted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Butternut</a:t>
                      </a:r>
                      <a:r>
                        <a:rPr sz="6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Squash</a:t>
                      </a:r>
                      <a:r>
                        <a:rPr sz="6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Steamed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Fluffy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Rice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or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Oven-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 Herb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Wedges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Cheesecake</a:t>
                      </a:r>
                      <a:r>
                        <a:rPr sz="600" spc="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600" spc="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Strawberry</a:t>
                      </a:r>
                      <a:r>
                        <a:rPr sz="600" spc="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Sauce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0"/>
                        </a:lnSpc>
                        <a:spcBef>
                          <a:spcPts val="204"/>
                        </a:spcBef>
                      </a:pPr>
                      <a:r>
                        <a:rPr sz="700" spc="-3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Cook’s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Gammon with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Stuffing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Gravy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710"/>
                        </a:lnSpc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Penne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Pasta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with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Tomato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Basil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Sauce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89535" marR="81915" indent="127000">
                        <a:lnSpc>
                          <a:spcPct val="100000"/>
                        </a:lnSpc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Fresh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Selection</a:t>
                      </a:r>
                      <a:r>
                        <a:rPr sz="6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6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Vegetables</a:t>
                      </a:r>
                      <a:r>
                        <a:rPr sz="6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6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Season</a:t>
                      </a:r>
                      <a:r>
                        <a:rPr sz="6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Oven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Baked Roast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Potatoes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Mashed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303530" marR="295910" algn="ctr">
                        <a:lnSpc>
                          <a:spcPct val="100000"/>
                        </a:lnSpc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Belgian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Waffle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Fruit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Salad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6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Chocolate</a:t>
                      </a:r>
                      <a:r>
                        <a:rPr sz="600" spc="-3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Sauce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Oven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Chicken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Goujons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choice of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Dip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6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Cheesey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Beans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Salad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86360" marR="78740" indent="285750">
                        <a:lnSpc>
                          <a:spcPct val="100000"/>
                        </a:lnSpc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Beans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Coleslaw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Chipped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Potatoes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Jacket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Artic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Roll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Summer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Berry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Sauce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2535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24</a:t>
                      </a:r>
                      <a:r>
                        <a:rPr sz="10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Febuary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24</a:t>
                      </a:r>
                      <a:r>
                        <a:rPr sz="10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March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21</a:t>
                      </a:r>
                      <a:r>
                        <a:rPr sz="10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April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19</a:t>
                      </a:r>
                      <a:r>
                        <a:rPr sz="10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May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16</a:t>
                      </a:r>
                      <a:r>
                        <a:rPr sz="1000" spc="-4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June</a:t>
                      </a:r>
                      <a:endParaRPr lang="en-GB" sz="1000" spc="-20" dirty="0">
                        <a:solidFill>
                          <a:srgbClr val="231F2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lang="en-GB" sz="10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8 September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 marR="9906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Golden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Crumbed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Fish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Fingers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15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Mayo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Dip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6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Roasted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Garlic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Pesto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Chicken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Pasta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87655" marR="280035"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Garden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Peas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Beans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Mashed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Pasta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Salad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67640" marR="1600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Homebaked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Chocolate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Raspberry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Brownie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 marR="14287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Homemade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Beef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Lasagne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Garlic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Bread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Slice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6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5405" marR="57785"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Home-Baked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Margherita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Pizza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with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Salad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Season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61925" marR="154305" indent="198755">
                        <a:lnSpc>
                          <a:spcPct val="100000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Baton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Carrots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Broccoli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Chipped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Baby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Salad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Assorted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Yoghurt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Pots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Fresh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Fruit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Salad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4470" marR="19685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Lunch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Bunch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Chicken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Curry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Freshly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Mini Naan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Bread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6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19380" marR="111760"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Oven-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Pork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Sausages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Gravy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Ketchup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3985" marR="126364" algn="ctr">
                        <a:lnSpc>
                          <a:spcPct val="100000"/>
                        </a:lnSpc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Sweetcorn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Spaghetti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Hoops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Steamed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Fluffy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Rice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Mashed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Caramel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Apple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Crumble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Custard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00" spc="-3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Cook’s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Roast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Turkey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Stuffing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Gravy</a:t>
                      </a: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6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700" spc="-1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Cod</a:t>
                      </a:r>
                      <a:r>
                        <a:rPr sz="70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Fishcake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with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Mayo</a:t>
                      </a: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L="118110" marR="110489"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Fresh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Selection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Vegetables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Season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Oven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Roast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Potatoes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Mashed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Potatoes</a:t>
                      </a: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Ice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Cream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Two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Fruits</a:t>
                      </a: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Cheeseburger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Burger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Sauce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Bap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6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3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Tex-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Mex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Chicken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Fajita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86360" marR="78740"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Mini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Corn on the Cob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Coleslaw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Chipped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Potatoes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Jacket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Homebaked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Oaty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Biscuit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Fresh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Fruit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5855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000" spc="-4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March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31</a:t>
                      </a:r>
                      <a:r>
                        <a:rPr sz="10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March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28</a:t>
                      </a:r>
                      <a:r>
                        <a:rPr sz="10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April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26</a:t>
                      </a:r>
                      <a:r>
                        <a:rPr sz="10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May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23</a:t>
                      </a:r>
                      <a:r>
                        <a:rPr sz="1000" spc="-4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June</a:t>
                      </a:r>
                      <a:endParaRPr lang="en-GB" sz="1000" spc="-20" dirty="0">
                        <a:solidFill>
                          <a:srgbClr val="231F2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lang="en-GB" sz="10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15 September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Oven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Cod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Goujons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Mayo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Dip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6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03835" marR="196215" algn="ctr">
                        <a:lnSpc>
                          <a:spcPct val="100000"/>
                        </a:lnSpc>
                      </a:pPr>
                      <a:r>
                        <a:rPr sz="700" spc="-3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Veggie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Dog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Crispy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Onions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Ketchup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86360" marR="78740" indent="229235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Garden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Peas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Salad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Chipped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Potatoes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Jacket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Ice-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Cream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Slider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Orange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Wedges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Homemade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Spaghetti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Bolognese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6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93345" marR="85725"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Chicken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Tikka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Mayo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Wrap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Salad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Coleslaw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07645" marR="200025"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Baton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Carrots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Broccoli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Spaghetti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Parsley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Baby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Potatoes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34620" marR="12700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Homemade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Jam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Coconut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Sponge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Custard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4470" marR="19685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Lunch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Bunch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Chicken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Curry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Freshly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Mini Naan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Bread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6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Home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Margherita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3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BBQ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Chicken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Pizza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Mini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Corn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on the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Cob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Butternut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Squash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Steamed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Rice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or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Oven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Roasted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Cubed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Summer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Fruit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Salad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Yoghurt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00" spc="-3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Cook’s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Roast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Pork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Stuffing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Gravy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6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04139" marR="96520"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Homemade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Savoury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Mince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Crusty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Bread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Fresh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Selection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Vegetables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Season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Oven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Baked Roast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Potatoes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Mashed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Strawberry 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Jelly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Sliced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Pears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 marR="4508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Oven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Baked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Chicken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Nuggets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Choice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Dip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6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09220" marR="101600"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Ham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Mushroom Carbonara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Garlic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Bread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Slice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86360" marR="78740" indent="260985">
                        <a:lnSpc>
                          <a:spcPct val="100000"/>
                        </a:lnSpc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Sweetcorn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Beans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Chipped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Potatoes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Jacket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Homemade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Shortbread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Watermelon 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Wedge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5375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10</a:t>
                      </a:r>
                      <a:r>
                        <a:rPr sz="10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March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10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April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000" spc="-4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May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000" spc="-4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June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0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1000" spc="-4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June</a:t>
                      </a:r>
                      <a:endParaRPr lang="en-GB" sz="1000" spc="-20" dirty="0">
                        <a:solidFill>
                          <a:srgbClr val="231F2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lang="en-GB" sz="1000" spc="-2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22 September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Cod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Bites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mayo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Dip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6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6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Sweet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Chilli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Chicken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Panini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Salad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Season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86360" marR="78740" indent="302260">
                        <a:lnSpc>
                          <a:spcPct val="100000"/>
                        </a:lnSpc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Mushy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Peas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Coleslaw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Chipped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Potatoes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Jacket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76530" marR="1689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Chocolate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Krispie Square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Orange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Wedges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955" marR="14033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Home-Baked</a:t>
                      </a:r>
                      <a:r>
                        <a:rPr sz="700" spc="3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Margherita</a:t>
                      </a:r>
                      <a:r>
                        <a:rPr sz="700" spc="3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3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Tex-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Mex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Spicy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Beef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Pizza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3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6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710"/>
                        </a:lnSpc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Penne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Pasta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Roased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Mediterranean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Vegetables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Baton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Carrots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Broccoli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Oven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Paprika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Wedges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4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6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Baby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Salad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Cola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Jelly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Chopped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Fruit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4470" marR="19685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Lunch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Bunch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Chicken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Curry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Freshly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Mini Naan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Bread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3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6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710"/>
                        </a:lnSpc>
                      </a:pPr>
                      <a:r>
                        <a:rPr sz="600" spc="-3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BBQ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Pulled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Pork with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Cheese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in</a:t>
                      </a:r>
                      <a:r>
                        <a:rPr sz="6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Brioche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Bun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14300" marR="106680" algn="ctr">
                        <a:lnSpc>
                          <a:spcPct val="100000"/>
                        </a:lnSpc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Sweetcorn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Roasted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Butternut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Squash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Steamed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Fluffy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Rice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Pasta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Salad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Angel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Cake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Custard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855" marR="10223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00" spc="-3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Cook’s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Roast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Beef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Yorkshire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Pudding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Stuffing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Gravy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700"/>
                        </a:lnSpc>
                      </a:pP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6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Quorn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Dippers with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Choice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Dip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18110" marR="110489"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Fresh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Selection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Vegetables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Season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Oven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Roast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Potatoes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Mashed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Potatoes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Ice-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Cream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Sliced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Pears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Caramel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Sauce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Hot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Dog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Ketchup</a:t>
                      </a: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6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3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BBQ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Chicken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Wrap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Salad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Season</a:t>
                      </a: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L="132715" marR="125095"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Mini Corn on the Cob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Beans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Skinny “French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Fries”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Baked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Jacket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Potato</a:t>
                      </a: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Chocolate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Cookie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imes New Roman"/>
                          <a:cs typeface="Times New Roman"/>
                        </a:rPr>
                        <a:t>Milkshake</a:t>
                      </a: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768</Words>
  <Application>Microsoft Office PowerPoint</Application>
  <PresentationFormat>Custom</PresentationFormat>
  <Paragraphs>171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KTF-Roadbrush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McDougal</dc:creator>
  <cp:lastModifiedBy>A MCKEOWN</cp:lastModifiedBy>
  <cp:revision>3</cp:revision>
  <cp:lastPrinted>2025-01-17T13:46:56Z</cp:lastPrinted>
  <dcterms:created xsi:type="dcterms:W3CDTF">2025-01-10T15:41:24Z</dcterms:created>
  <dcterms:modified xsi:type="dcterms:W3CDTF">2025-08-27T13:12:17Z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2024-11-20T00:00:00Z</vt:filetime>
  </property>
  <property fmtid="{D5CDD505-2E9C-101B-9397-08002B2CF9AE}" pid="3" name="Creator">
    <vt:lpwstr>Adobe InDesign 20.0 (Macintosh)</vt:lpwstr>
  </property>
  <property fmtid="{D5CDD505-2E9C-101B-9397-08002B2CF9AE}" pid="4" name="LastSaved">
    <vt:filetime>2025-01-10T00:00:00Z</vt:filetime>
  </property>
  <property fmtid="{D5CDD505-2E9C-101B-9397-08002B2CF9AE}" pid="5" name="Producer">
    <vt:lpwstr>Adobe PDF Library 17.0</vt:lpwstr>
  </property>
</Properties>
</file>